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76" r:id="rId2"/>
    <p:sldId id="278" r:id="rId3"/>
    <p:sldId id="279" r:id="rId4"/>
    <p:sldId id="280" r:id="rId5"/>
    <p:sldId id="292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49" autoAdjust="0"/>
    <p:restoredTop sz="92894" autoAdjust="0"/>
  </p:normalViewPr>
  <p:slideViewPr>
    <p:cSldViewPr>
      <p:cViewPr varScale="1">
        <p:scale>
          <a:sx n="89" d="100"/>
          <a:sy n="89" d="100"/>
        </p:scale>
        <p:origin x="-10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fld id="{BBE83EAD-EFCA-6A46-BBD3-BEDA2B1535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04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9438"/>
            <a:ext cx="5564188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fld id="{55BA1FFB-9C41-994C-AAEA-DC4186130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35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5513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Arial" charset="0"/>
              </a:defRPr>
            </a:lvl1pPr>
            <a:lvl2pPr marL="742950" indent="-28575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2pPr>
            <a:lvl3pPr marL="11430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3pPr>
            <a:lvl4pPr marL="16002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4pPr>
            <a:lvl5pPr marL="2057400" indent="-228600" defTabSz="925513" eaLnBrk="0" hangingPunct="0"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76B0E6E-451E-DD41-8D70-D29EA4D5EE47}" type="slidenum">
              <a:rPr lang="en-US">
                <a:latin typeface="Arial" charset="0"/>
              </a:rPr>
              <a:pPr eaLnBrk="1" hangingPunct="1"/>
              <a:t>1</a:t>
            </a:fld>
            <a:endParaRPr lang="en-US">
              <a:latin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CCB – Norvasc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A1FFB-9C41-994C-AAEA-DC418613047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45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5A9B10CC-8824-3E41-8015-AFE0C3FFEB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4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2C5B32-9A9C-0B4A-B52D-02EEEE76F8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0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11CCDD-1CC4-8542-AB56-725AFF2BA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6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9625F-BD76-0B4B-8681-BAC8C692E9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2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6D3DA-73BF-C848-83BB-8A20C716D5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1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D18C8-20F0-5B4F-9311-7124A1C1F1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0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98DC0-DCD5-704D-8064-2C91EF8DF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7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E8C01-D58B-FF4C-BA8B-844CDBEC60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6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9BF45-543F-D04F-A29C-68B00387AE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8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327FB-541D-3C4B-B28A-D71444592F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7A796-7EDA-7B4D-B745-F02F56A7E6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185B8D17-EC51-9540-982B-1CF8598BA17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800" dirty="0" smtClean="0">
                <a:latin typeface="Times New Roman" charset="0"/>
              </a:rPr>
              <a:t>Treatment of Common Conditions</a:t>
            </a:r>
            <a:endParaRPr lang="en-US" sz="4800" dirty="0">
              <a:latin typeface="Times New Roman" charset="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733800"/>
            <a:ext cx="8229600" cy="2057400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US"/>
              <a:t>Kenneth Brummel-Smith, MD</a:t>
            </a:r>
          </a:p>
          <a:p>
            <a:pPr algn="ctr" eaLnBrk="1" hangingPunct="1">
              <a:buFont typeface="Wingdings" charset="0"/>
              <a:buNone/>
            </a:pPr>
            <a:r>
              <a:rPr lang="en-US"/>
              <a:t>Charlotte Edwards Maguire Professor of Geriatrics</a:t>
            </a:r>
          </a:p>
          <a:p>
            <a:pPr algn="ctr" eaLnBrk="1" hangingPunct="1">
              <a:buFont typeface="Wingdings" charset="0"/>
              <a:buNone/>
            </a:pPr>
            <a:r>
              <a:rPr lang="en-US"/>
              <a:t>Florida State University College of Medicine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cancers are different</a:t>
            </a:r>
          </a:p>
          <a:p>
            <a:r>
              <a:rPr lang="en-US" dirty="0" smtClean="0"/>
              <a:t>Second opinion recommended</a:t>
            </a:r>
          </a:p>
          <a:p>
            <a:r>
              <a:rPr lang="en-US" dirty="0" smtClean="0"/>
              <a:t>Discuss the actual experience of treatment</a:t>
            </a:r>
          </a:p>
          <a:p>
            <a:r>
              <a:rPr lang="en-US" dirty="0" smtClean="0"/>
              <a:t>Always include palliative care – symptom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009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Influenza &amp; Pneumonia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flu shot, one-time pneumovax shot</a:t>
            </a:r>
          </a:p>
          <a:p>
            <a:r>
              <a:rPr lang="en-US" dirty="0" smtClean="0"/>
              <a:t>Personal benefit – lower risk of serious infection and death</a:t>
            </a:r>
          </a:p>
          <a:p>
            <a:r>
              <a:rPr lang="en-US" dirty="0" smtClean="0"/>
              <a:t>Community benefit – reduce spread</a:t>
            </a:r>
          </a:p>
          <a:p>
            <a:r>
              <a:rPr lang="en-US" dirty="0" smtClean="0"/>
              <a:t>Prior worries of swine flu (</a:t>
            </a:r>
            <a:r>
              <a:rPr lang="en-US" dirty="0" err="1" smtClean="0"/>
              <a:t>Guillean-Barre</a:t>
            </a:r>
            <a:r>
              <a:rPr lang="en-US" dirty="0" smtClean="0"/>
              <a:t>) have not been seen in many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355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an accurate diagnosis (PHQ-9 or Geriatric Depression Scale)</a:t>
            </a:r>
          </a:p>
          <a:p>
            <a:r>
              <a:rPr lang="en-US" dirty="0" smtClean="0"/>
              <a:t>3 equally effective treatments:</a:t>
            </a:r>
          </a:p>
          <a:p>
            <a:pPr lvl="1"/>
            <a:r>
              <a:rPr lang="en-US" dirty="0" smtClean="0"/>
              <a:t>Exercise</a:t>
            </a:r>
          </a:p>
          <a:p>
            <a:pPr lvl="1"/>
            <a:r>
              <a:rPr lang="en-US" dirty="0" smtClean="0"/>
              <a:t>Cognitive-behavioral therapy</a:t>
            </a:r>
          </a:p>
          <a:p>
            <a:pPr lvl="1"/>
            <a:r>
              <a:rPr lang="en-US" dirty="0" smtClean="0"/>
              <a:t>Medications</a:t>
            </a:r>
          </a:p>
          <a:p>
            <a:r>
              <a:rPr lang="en-US" dirty="0" smtClean="0"/>
              <a:t>Combination of them more effective than one</a:t>
            </a:r>
          </a:p>
          <a:p>
            <a:r>
              <a:rPr lang="en-US" dirty="0" smtClean="0"/>
              <a:t>9 months of treatment after resolution, then attempt taper off medications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98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depression can present as anxiety</a:t>
            </a:r>
          </a:p>
          <a:p>
            <a:r>
              <a:rPr lang="en-US" dirty="0" smtClean="0"/>
              <a:t>Best treatment is exercise, mindfulness meditation or other means of stress reduction, massage, and cognitive-behavioral therapy</a:t>
            </a:r>
          </a:p>
          <a:p>
            <a:r>
              <a:rPr lang="en-US" dirty="0" smtClean="0"/>
              <a:t>Medications as a last resort</a:t>
            </a:r>
          </a:p>
          <a:p>
            <a:pPr lvl="1"/>
            <a:r>
              <a:rPr lang="en-US" dirty="0" smtClean="0"/>
              <a:t>All increase risk of falls and confusion</a:t>
            </a:r>
          </a:p>
          <a:p>
            <a:pPr lvl="1"/>
            <a:r>
              <a:rPr lang="en-US" dirty="0" smtClean="0"/>
              <a:t>SSRI rather than a benzodiazepine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820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 problem is lack of sleep</a:t>
            </a:r>
          </a:p>
          <a:p>
            <a:r>
              <a:rPr lang="en-US" dirty="0" smtClean="0"/>
              <a:t>Sleep apnea – daytime drowsiness, snoring, snorting, waking up with headache, high blood pressure</a:t>
            </a:r>
          </a:p>
          <a:p>
            <a:r>
              <a:rPr lang="en-US" dirty="0" smtClean="0"/>
              <a:t>Weight loss, exercise, “sleep hygiene”</a:t>
            </a:r>
          </a:p>
          <a:p>
            <a:r>
              <a:rPr lang="en-US" dirty="0" smtClean="0"/>
              <a:t>A sleep study can confirm it</a:t>
            </a:r>
          </a:p>
          <a:p>
            <a:r>
              <a:rPr lang="en-US" dirty="0" smtClean="0"/>
              <a:t>CPAP effective if basic interventions fail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711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Proton pump inhibitors (omeprazole) are effective but should not be used indefinitely</a:t>
            </a:r>
          </a:p>
          <a:p>
            <a:pPr lvl="1"/>
            <a:r>
              <a:rPr lang="en-US" dirty="0" smtClean="0"/>
              <a:t>No difference between types – buy the cheapest</a:t>
            </a:r>
          </a:p>
          <a:p>
            <a:r>
              <a:rPr lang="en-US" dirty="0" smtClean="0"/>
              <a:t>H2 blockers (ranitidine) can do as good sometimes and has less risk over time</a:t>
            </a:r>
          </a:p>
          <a:p>
            <a:r>
              <a:rPr lang="en-US" dirty="0" smtClean="0"/>
              <a:t>Once a course has been completed (2-3 weeks) taper off and use as needed</a:t>
            </a:r>
          </a:p>
          <a:p>
            <a:r>
              <a:rPr lang="en-US" dirty="0" smtClean="0"/>
              <a:t>Lifestyle modifications help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0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GERD - Lifestyle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aggravating foods – acidic, alcohol, caffeine, chocolate, onions, garlic</a:t>
            </a:r>
          </a:p>
          <a:p>
            <a:r>
              <a:rPr lang="en-US" dirty="0" smtClean="0"/>
              <a:t>Avoid large meals</a:t>
            </a:r>
          </a:p>
          <a:p>
            <a:r>
              <a:rPr lang="en-US" dirty="0" smtClean="0"/>
              <a:t>Medications – calcium channel blockers, nitrates, sedatives</a:t>
            </a:r>
          </a:p>
          <a:p>
            <a:r>
              <a:rPr lang="en-US" dirty="0" smtClean="0"/>
              <a:t>Stop smoking</a:t>
            </a:r>
          </a:p>
          <a:p>
            <a:r>
              <a:rPr lang="en-US" dirty="0" smtClean="0"/>
              <a:t>Don’t lie down after eating, raise bed</a:t>
            </a:r>
          </a:p>
          <a:p>
            <a:r>
              <a:rPr lang="en-US" dirty="0" smtClean="0"/>
              <a:t>Lose weight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87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Conditions and 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Hypertension </a:t>
            </a:r>
            <a:endParaRPr lang="en-US" dirty="0"/>
          </a:p>
          <a:p>
            <a:r>
              <a:rPr lang="en-US" dirty="0"/>
              <a:t>Diabetes</a:t>
            </a:r>
          </a:p>
          <a:p>
            <a:r>
              <a:rPr lang="en-US" dirty="0" smtClean="0"/>
              <a:t>High cholesterol</a:t>
            </a:r>
          </a:p>
          <a:p>
            <a:r>
              <a:rPr lang="en-US" dirty="0" smtClean="0"/>
              <a:t>Arthritis</a:t>
            </a:r>
          </a:p>
          <a:p>
            <a:r>
              <a:rPr lang="en-US" dirty="0" smtClean="0"/>
              <a:t>Osteoporosis</a:t>
            </a:r>
          </a:p>
          <a:p>
            <a:r>
              <a:rPr lang="en-US" dirty="0" smtClean="0"/>
              <a:t>Dementia</a:t>
            </a:r>
          </a:p>
          <a:p>
            <a:r>
              <a:rPr lang="en-US" dirty="0" smtClean="0"/>
              <a:t>Falls</a:t>
            </a:r>
          </a:p>
          <a:p>
            <a:r>
              <a:rPr lang="en-US" dirty="0" smtClean="0"/>
              <a:t>Parkinson’s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Heart failure</a:t>
            </a:r>
          </a:p>
          <a:p>
            <a:r>
              <a:rPr lang="en-US" dirty="0" smtClean="0"/>
              <a:t>Stroke</a:t>
            </a:r>
          </a:p>
          <a:p>
            <a:r>
              <a:rPr lang="en-US" dirty="0" smtClean="0"/>
              <a:t>Cancer</a:t>
            </a:r>
          </a:p>
          <a:p>
            <a:r>
              <a:rPr lang="en-US" dirty="0" smtClean="0"/>
              <a:t>Influenza &amp; pneumonia</a:t>
            </a:r>
          </a:p>
          <a:p>
            <a:r>
              <a:rPr lang="en-US" dirty="0" smtClean="0"/>
              <a:t>Depression</a:t>
            </a:r>
          </a:p>
          <a:p>
            <a:r>
              <a:rPr lang="en-US" dirty="0" smtClean="0"/>
              <a:t>Anxiety</a:t>
            </a:r>
          </a:p>
          <a:p>
            <a:r>
              <a:rPr lang="en-US" dirty="0" smtClean="0"/>
              <a:t>Sleep disorders</a:t>
            </a:r>
          </a:p>
          <a:p>
            <a:r>
              <a:rPr lang="en-US" dirty="0" smtClean="0"/>
              <a:t>GERD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06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Arthritis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pain problems – low back, hip, knee, ankles, hands</a:t>
            </a:r>
          </a:p>
          <a:p>
            <a:r>
              <a:rPr lang="en-US" dirty="0" smtClean="0"/>
              <a:t>Treatments</a:t>
            </a:r>
          </a:p>
          <a:p>
            <a:pPr lvl="1"/>
            <a:r>
              <a:rPr lang="en-US" dirty="0" smtClean="0"/>
              <a:t>Tylenol equal to Celebrex and NSAID in studies</a:t>
            </a:r>
          </a:p>
          <a:p>
            <a:pPr lvl="1"/>
            <a:r>
              <a:rPr lang="en-US" dirty="0" smtClean="0"/>
              <a:t>Lower rate of GI bleeding and kidney damage</a:t>
            </a:r>
          </a:p>
          <a:p>
            <a:pPr lvl="1"/>
            <a:r>
              <a:rPr lang="en-US" dirty="0" smtClean="0"/>
              <a:t>Glucosamine (</a:t>
            </a:r>
            <a:r>
              <a:rPr lang="en-US" dirty="0" err="1" smtClean="0"/>
              <a:t>Rotta</a:t>
            </a:r>
            <a:r>
              <a:rPr lang="en-US" dirty="0" smtClean="0"/>
              <a:t>-brand - Dona)</a:t>
            </a:r>
          </a:p>
          <a:p>
            <a:pPr lvl="1"/>
            <a:r>
              <a:rPr lang="en-US" dirty="0" smtClean="0"/>
              <a:t>Possibly ginger</a:t>
            </a:r>
          </a:p>
          <a:p>
            <a:r>
              <a:rPr lang="en-US" dirty="0" smtClean="0"/>
              <a:t>Exercise provides greatest benefits in function</a:t>
            </a:r>
          </a:p>
          <a:p>
            <a:r>
              <a:rPr lang="en-US" dirty="0" smtClean="0"/>
              <a:t>Arthroscopy not beneficial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9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Osteoporosis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USPSTF recommends screening</a:t>
            </a:r>
          </a:p>
          <a:p>
            <a:r>
              <a:rPr lang="en-US" dirty="0" smtClean="0"/>
              <a:t>Fracture risk should be calculated (FRAX)</a:t>
            </a:r>
          </a:p>
          <a:p>
            <a:r>
              <a:rPr lang="en-US" dirty="0"/>
              <a:t>Exercise is the mainstay of treatment</a:t>
            </a:r>
          </a:p>
          <a:p>
            <a:r>
              <a:rPr lang="en-US" dirty="0" smtClean="0"/>
              <a:t>Calcium, (and maybe vitamin D) - initial treatment</a:t>
            </a:r>
          </a:p>
          <a:p>
            <a:r>
              <a:rPr lang="en-US" dirty="0"/>
              <a:t>M</a:t>
            </a:r>
            <a:r>
              <a:rPr lang="en-US" dirty="0" smtClean="0"/>
              <a:t>edical treatments likely help high risk or very low bone density patients</a:t>
            </a:r>
          </a:p>
          <a:p>
            <a:r>
              <a:rPr lang="en-US" dirty="0" smtClean="0"/>
              <a:t>If treatment is taken, 5 years is likely enough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39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Mild Cognitive Impairment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loss that is measurable but does not affect function</a:t>
            </a:r>
          </a:p>
          <a:p>
            <a:r>
              <a:rPr lang="en-US" dirty="0" smtClean="0"/>
              <a:t>Drugs for dementia do not prevent dementia or improve memory in MCI</a:t>
            </a:r>
          </a:p>
          <a:p>
            <a:r>
              <a:rPr lang="en-US" dirty="0" smtClean="0"/>
              <a:t>Exercise, Mediterranean diet, possibly </a:t>
            </a:r>
            <a:r>
              <a:rPr lang="en-US" smtClean="0"/>
              <a:t>mental games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10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types – Alzheimer’s, vascular, Lewy body, </a:t>
            </a:r>
            <a:r>
              <a:rPr lang="en-US" dirty="0" err="1" smtClean="0"/>
              <a:t>frontotemporal</a:t>
            </a:r>
            <a:endParaRPr lang="en-US" dirty="0" smtClean="0"/>
          </a:p>
          <a:p>
            <a:r>
              <a:rPr lang="en-US" dirty="0" smtClean="0"/>
              <a:t>Prevention – exercise, alcohol, Med diet</a:t>
            </a:r>
            <a:endParaRPr lang="en-US" dirty="0"/>
          </a:p>
          <a:p>
            <a:r>
              <a:rPr lang="en-US" dirty="0" smtClean="0"/>
              <a:t>Get a detailed diagnosis – rule out other things</a:t>
            </a:r>
          </a:p>
          <a:p>
            <a:r>
              <a:rPr lang="en-US" dirty="0" smtClean="0"/>
              <a:t>Medications usually not helpful (common side effects)</a:t>
            </a:r>
          </a:p>
          <a:p>
            <a:r>
              <a:rPr lang="en-US" dirty="0" smtClean="0"/>
              <a:t>Small benefits from a huge number of complimentary medicines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4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leading cause of death over age 65</a:t>
            </a:r>
          </a:p>
          <a:p>
            <a:r>
              <a:rPr lang="en-US" dirty="0" smtClean="0"/>
              <a:t>Medications often the cause – all drugs that act on the central nervous system, heart drugs</a:t>
            </a:r>
          </a:p>
          <a:p>
            <a:r>
              <a:rPr lang="en-US" dirty="0" smtClean="0"/>
              <a:t>Exercise is mainstay of prevention and treatment</a:t>
            </a:r>
          </a:p>
          <a:p>
            <a:r>
              <a:rPr lang="en-US" dirty="0" smtClean="0"/>
              <a:t>Emphasize strength and balance</a:t>
            </a:r>
          </a:p>
          <a:p>
            <a:r>
              <a:rPr lang="en-US" dirty="0" smtClean="0"/>
              <a:t>Tai Chi most effective intervention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00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Failure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#1 cause of death in people over age 65</a:t>
            </a:r>
          </a:p>
          <a:p>
            <a:r>
              <a:rPr lang="en-US" dirty="0" smtClean="0"/>
              <a:t>Self-management skills significantly decrease hospital admissions</a:t>
            </a:r>
          </a:p>
          <a:p>
            <a:r>
              <a:rPr lang="en-US" dirty="0" smtClean="0"/>
              <a:t>Know your “ejection fraction”</a:t>
            </a:r>
          </a:p>
          <a:p>
            <a:r>
              <a:rPr lang="en-US" dirty="0" smtClean="0"/>
              <a:t>Exercise is the most common forgotten treatment (cardiac rehabilitation)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62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#3 cause of death in people over age 65</a:t>
            </a:r>
          </a:p>
          <a:p>
            <a:r>
              <a:rPr lang="en-US" dirty="0" smtClean="0"/>
              <a:t>Acute thrombolysis? (“clot busting”)</a:t>
            </a:r>
          </a:p>
          <a:p>
            <a:pPr lvl="1"/>
            <a:r>
              <a:rPr lang="en-US" dirty="0" smtClean="0"/>
              <a:t>Red score on NNT – all positive studies were drug-company funded, all negative studies were not</a:t>
            </a:r>
          </a:p>
          <a:p>
            <a:pPr lvl="1"/>
            <a:r>
              <a:rPr lang="en-US" dirty="0" smtClean="0"/>
              <a:t>High risk of hemorrhage</a:t>
            </a:r>
          </a:p>
          <a:p>
            <a:pPr lvl="1"/>
            <a:r>
              <a:rPr lang="en-US" dirty="0" smtClean="0"/>
              <a:t>3 hour window</a:t>
            </a:r>
          </a:p>
          <a:p>
            <a:r>
              <a:rPr lang="en-US" dirty="0" smtClean="0"/>
              <a:t>Aspirin also not recommended for 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94419"/>
      </p:ext>
    </p:extLst>
  </p:cSld>
  <p:clrMapOvr>
    <a:masterClrMapping/>
  </p:clrMapOvr>
</p:sld>
</file>

<file path=ppt/theme/theme1.xml><?xml version="1.0" encoding="utf-8"?>
<a:theme xmlns:a="http://schemas.openxmlformats.org/drawingml/2006/main" name="FSU template">
  <a:themeElements>
    <a:clrScheme name="FSUCOM template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FSUCOM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FSUCOM template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UCOM template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UCOM template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FSU template.potx</Template>
  <TotalTime>4494</TotalTime>
  <Words>669</Words>
  <Application>Microsoft Macintosh PowerPoint</Application>
  <PresentationFormat>On-screen Show (4:3)</PresentationFormat>
  <Paragraphs>111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FSU template</vt:lpstr>
      <vt:lpstr>Treatment of Common Conditions</vt:lpstr>
      <vt:lpstr>Common Conditions and Aging</vt:lpstr>
      <vt:lpstr>Arthritis</vt:lpstr>
      <vt:lpstr>Osteoporosis</vt:lpstr>
      <vt:lpstr>Mild Cognitive Impairment</vt:lpstr>
      <vt:lpstr>Dementia</vt:lpstr>
      <vt:lpstr>Falls</vt:lpstr>
      <vt:lpstr>Heart Failure </vt:lpstr>
      <vt:lpstr>Stroke</vt:lpstr>
      <vt:lpstr>Cancer</vt:lpstr>
      <vt:lpstr>Influenza &amp; Pneumonia</vt:lpstr>
      <vt:lpstr>Depression</vt:lpstr>
      <vt:lpstr>Anxiety</vt:lpstr>
      <vt:lpstr>Sleep Disorders</vt:lpstr>
      <vt:lpstr>GERD</vt:lpstr>
      <vt:lpstr>GERD - Lifestyle</vt:lpstr>
    </vt:vector>
  </TitlesOfParts>
  <Company>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Evidence-Based Methods to Reduce Medications in Older Patients</dc:title>
  <dc:creator>Ken Brummel-Smith</dc:creator>
  <cp:lastModifiedBy>Ken Brummel-Smith</cp:lastModifiedBy>
  <cp:revision>40</cp:revision>
  <dcterms:created xsi:type="dcterms:W3CDTF">2006-12-03T20:47:09Z</dcterms:created>
  <dcterms:modified xsi:type="dcterms:W3CDTF">2014-10-20T03:42:25Z</dcterms:modified>
</cp:coreProperties>
</file>